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63" r:id="rId6"/>
    <p:sldId id="270" r:id="rId7"/>
    <p:sldId id="271" r:id="rId8"/>
    <p:sldId id="267" r:id="rId9"/>
    <p:sldId id="265" r:id="rId10"/>
    <p:sldId id="261" r:id="rId11"/>
    <p:sldId id="264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413"/>
    <a:srgbClr val="307F75"/>
    <a:srgbClr val="957560"/>
    <a:srgbClr val="E25656"/>
    <a:srgbClr val="306F89"/>
    <a:srgbClr val="9B9B9B"/>
    <a:srgbClr val="30AE36"/>
    <a:srgbClr val="0C9C0C"/>
    <a:srgbClr val="3027E9"/>
    <a:srgbClr val="114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55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7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8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8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6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2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3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09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52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4B47D-85F5-4A63-86EF-1309A2BF6CA0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D427-A59E-44CE-B4AF-5CC9B360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rgbClr val="3176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2644170"/>
            <a:ext cx="133442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SOCIAL ENGINEERING</a:t>
            </a:r>
          </a:p>
        </p:txBody>
      </p:sp>
      <p:sp>
        <p:nvSpPr>
          <p:cNvPr id="28" name="Freeform 27"/>
          <p:cNvSpPr/>
          <p:nvPr/>
        </p:nvSpPr>
        <p:spPr>
          <a:xfrm>
            <a:off x="1955828" y="-131877"/>
            <a:ext cx="195131" cy="69376"/>
          </a:xfrm>
          <a:custGeom>
            <a:avLst/>
            <a:gdLst>
              <a:gd name="connsiteX0" fmla="*/ 88008 w 195131"/>
              <a:gd name="connsiteY0" fmla="*/ 2 h 69376"/>
              <a:gd name="connsiteX1" fmla="*/ 69993 w 195131"/>
              <a:gd name="connsiteY1" fmla="*/ 59741 h 69376"/>
              <a:gd name="connsiteX2" fmla="*/ 0 w 195131"/>
              <a:gd name="connsiteY2" fmla="*/ 43364 h 69376"/>
              <a:gd name="connsiteX3" fmla="*/ 1055 w 195131"/>
              <a:gd name="connsiteY3" fmla="*/ 41168 h 69376"/>
              <a:gd name="connsiteX4" fmla="*/ 88008 w 195131"/>
              <a:gd name="connsiteY4" fmla="*/ 2 h 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31" h="69376">
                <a:moveTo>
                  <a:pt x="88008" y="2"/>
                </a:moveTo>
                <a:cubicBezTo>
                  <a:pt x="184873" y="627"/>
                  <a:pt x="278322" y="100104"/>
                  <a:pt x="69993" y="59741"/>
                </a:cubicBezTo>
                <a:lnTo>
                  <a:pt x="0" y="43364"/>
                </a:lnTo>
                <a:lnTo>
                  <a:pt x="1055" y="41168"/>
                </a:lnTo>
                <a:cubicBezTo>
                  <a:pt x="23052" y="10569"/>
                  <a:pt x="55720" y="-207"/>
                  <a:pt x="88008" y="2"/>
                </a:cubicBezTo>
                <a:close/>
              </a:path>
            </a:pathLst>
          </a:custGeom>
          <a:solidFill>
            <a:srgbClr val="2A43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-727007" y="39632"/>
            <a:ext cx="11366079" cy="7017690"/>
          </a:xfrm>
          <a:custGeom>
            <a:avLst/>
            <a:gdLst>
              <a:gd name="connsiteX0" fmla="*/ 299983 w 10561647"/>
              <a:gd name="connsiteY0" fmla="*/ 0 h 6858000"/>
              <a:gd name="connsiteX1" fmla="*/ 10561647 w 10561647"/>
              <a:gd name="connsiteY1" fmla="*/ 0 h 6858000"/>
              <a:gd name="connsiteX2" fmla="*/ 10561647 w 10561647"/>
              <a:gd name="connsiteY2" fmla="*/ 6858000 h 6858000"/>
              <a:gd name="connsiteX3" fmla="*/ 6668590 w 10561647"/>
              <a:gd name="connsiteY3" fmla="*/ 6858000 h 6858000"/>
              <a:gd name="connsiteX4" fmla="*/ 6564013 w 10561647"/>
              <a:gd name="connsiteY4" fmla="*/ 6779576 h 6858000"/>
              <a:gd name="connsiteX5" fmla="*/ 6335078 w 10561647"/>
              <a:gd name="connsiteY5" fmla="*/ 6552740 h 6858000"/>
              <a:gd name="connsiteX6" fmla="*/ 5207318 w 10561647"/>
              <a:gd name="connsiteY6" fmla="*/ 5394500 h 6858000"/>
              <a:gd name="connsiteX7" fmla="*/ 2525078 w 10561647"/>
              <a:gd name="connsiteY7" fmla="*/ 5242100 h 6858000"/>
              <a:gd name="connsiteX8" fmla="*/ 2342198 w 10561647"/>
              <a:gd name="connsiteY8" fmla="*/ 2590340 h 6858000"/>
              <a:gd name="connsiteX9" fmla="*/ 117158 w 10561647"/>
              <a:gd name="connsiteY9" fmla="*/ 1828340 h 6858000"/>
              <a:gd name="connsiteX10" fmla="*/ 291733 w 10561647"/>
              <a:gd name="connsiteY10" fmla="*/ 68913 h 6858000"/>
              <a:gd name="connsiteX11" fmla="*/ 299983 w 1056164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61647" h="6858000">
                <a:moveTo>
                  <a:pt x="299983" y="0"/>
                </a:moveTo>
                <a:lnTo>
                  <a:pt x="10561647" y="0"/>
                </a:lnTo>
                <a:lnTo>
                  <a:pt x="10561647" y="6858000"/>
                </a:lnTo>
                <a:lnTo>
                  <a:pt x="6668590" y="6858000"/>
                </a:lnTo>
                <a:lnTo>
                  <a:pt x="6564013" y="6779576"/>
                </a:lnTo>
                <a:cubicBezTo>
                  <a:pt x="6462475" y="6700794"/>
                  <a:pt x="6376988" y="6624178"/>
                  <a:pt x="6335078" y="6552740"/>
                </a:cubicBezTo>
                <a:cubicBezTo>
                  <a:pt x="6111558" y="6171740"/>
                  <a:pt x="5842318" y="5612940"/>
                  <a:pt x="5207318" y="5394500"/>
                </a:cubicBezTo>
                <a:cubicBezTo>
                  <a:pt x="4572318" y="5176060"/>
                  <a:pt x="3002598" y="5709460"/>
                  <a:pt x="2525078" y="5242100"/>
                </a:cubicBezTo>
                <a:cubicBezTo>
                  <a:pt x="2047558" y="4774740"/>
                  <a:pt x="2743518" y="3159300"/>
                  <a:pt x="2342198" y="2590340"/>
                </a:cubicBezTo>
                <a:cubicBezTo>
                  <a:pt x="1940878" y="2021380"/>
                  <a:pt x="457518" y="2260140"/>
                  <a:pt x="117158" y="1828340"/>
                </a:cubicBezTo>
                <a:cubicBezTo>
                  <a:pt x="-201929" y="1423528"/>
                  <a:pt x="224612" y="456145"/>
                  <a:pt x="291733" y="68913"/>
                </a:cubicBezTo>
                <a:lnTo>
                  <a:pt x="299983" y="0"/>
                </a:lnTo>
                <a:close/>
              </a:path>
            </a:pathLst>
          </a:custGeom>
          <a:solidFill>
            <a:srgbClr val="2A43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-727007" y="-60029"/>
            <a:ext cx="8298943" cy="7017690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A4339"/>
          </a:solidFill>
          <a:ln>
            <a:solidFill>
              <a:schemeClr val="tx1"/>
            </a:solidFill>
          </a:ln>
          <a:effectLst>
            <a:outerShdw blurRad="50800" dist="342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-1362556" y="-20815"/>
            <a:ext cx="8298943" cy="7241589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42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2653203" y="20461"/>
            <a:ext cx="8298943" cy="7159036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266700" dir="876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0800000">
            <a:off x="3288751" y="-562096"/>
            <a:ext cx="8903248" cy="7380463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266700" dir="876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66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5698" y="359230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915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2113" y="250915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060" y="-1730828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 useBgFill="1">
        <p:nvSpPr>
          <p:cNvPr id="28" name="Rectangle 27"/>
          <p:cNvSpPr/>
          <p:nvPr/>
        </p:nvSpPr>
        <p:spPr>
          <a:xfrm>
            <a:off x="0" y="0"/>
            <a:ext cx="12192000" cy="2775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/>
          <p:cNvSpPr/>
          <p:nvPr/>
        </p:nvSpPr>
        <p:spPr>
          <a:xfrm>
            <a:off x="0" y="4506683"/>
            <a:ext cx="12192000" cy="23513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71767" y="412325"/>
            <a:ext cx="11076109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Google &amp; Facebook Fraud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2302" y="4652309"/>
            <a:ext cx="8999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 social engineer tricked these companies into sending $100 million through phishing emails.</a:t>
            </a:r>
          </a:p>
        </p:txBody>
      </p:sp>
    </p:spTree>
    <p:extLst>
      <p:ext uri="{BB962C8B-B14F-4D97-AF65-F5344CB8AC3E}">
        <p14:creationId xmlns:p14="http://schemas.microsoft.com/office/powerpoint/2010/main" val="326104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5698" y="359230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915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5723" y="359230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218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 useBgFill="1">
        <p:nvSpPr>
          <p:cNvPr id="28" name="Rectangle 27"/>
          <p:cNvSpPr/>
          <p:nvPr/>
        </p:nvSpPr>
        <p:spPr>
          <a:xfrm>
            <a:off x="0" y="0"/>
            <a:ext cx="12192000" cy="2775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/>
          <p:cNvSpPr/>
          <p:nvPr/>
        </p:nvSpPr>
        <p:spPr>
          <a:xfrm>
            <a:off x="0" y="4506683"/>
            <a:ext cx="12192000" cy="23513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69677" y="412325"/>
            <a:ext cx="8080289" cy="27546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Twitter Hack</a:t>
            </a:r>
          </a:p>
          <a:p>
            <a:pPr algn="ctr"/>
            <a:endParaRPr lang="en-US" sz="8500" b="1" dirty="0">
              <a:ln w="9525">
                <a:solidFill>
                  <a:schemeClr val="bg1"/>
                </a:solidFill>
                <a:prstDash val="solid"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02" y="4652309"/>
            <a:ext cx="9753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 July 2020, several high-profile Twitter accounts, including those of Barack Obama, Elon Musk, and Apple, were compromised through a social engineering attack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17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25C8B6-A2A0-8781-AD23-F03880342D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307F75"/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9A095-82B2-86C4-228B-303EABAE5AC5}"/>
              </a:ext>
            </a:extLst>
          </p:cNvPr>
          <p:cNvSpPr/>
          <p:nvPr/>
        </p:nvSpPr>
        <p:spPr>
          <a:xfrm>
            <a:off x="1098045" y="706735"/>
            <a:ext cx="94933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 !</a:t>
            </a: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Secure Today ,Protect Tomorrow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AD4CF-1FEF-1151-52C5-0328024A2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223191" y="-384372"/>
            <a:ext cx="5198419" cy="4660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A5123D-EB9F-3758-B8A5-3C0B0FEE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13355" y="-524074"/>
            <a:ext cx="5198419" cy="4660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A76BC3-3141-4067-C93B-6317BF7D8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572295" y="-524073"/>
            <a:ext cx="5198419" cy="4660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20C7B6-06D8-21EE-35C3-4DDB07B2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380226" y="-508630"/>
            <a:ext cx="5198419" cy="4660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79C84B-A59D-FE1D-5507-3A31F073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43859" y="-493187"/>
            <a:ext cx="5198419" cy="46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47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3589C5-A5DF-09E3-7254-AF583A5A3993}"/>
              </a:ext>
            </a:extLst>
          </p:cNvPr>
          <p:cNvSpPr/>
          <p:nvPr/>
        </p:nvSpPr>
        <p:spPr>
          <a:xfrm>
            <a:off x="82395" y="-2012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307F75"/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9A095-82B2-86C4-228B-303EABAE5AC5}"/>
              </a:ext>
            </a:extLst>
          </p:cNvPr>
          <p:cNvSpPr/>
          <p:nvPr/>
        </p:nvSpPr>
        <p:spPr>
          <a:xfrm>
            <a:off x="1098045" y="706735"/>
            <a:ext cx="94933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 !</a:t>
            </a: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Secure Today ,Protect Tomorrow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265B0-0494-E310-11E6-1D7BE77A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30211" y="-1482289"/>
            <a:ext cx="4762500" cy="394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AD4CF-1FEF-1151-52C5-0328024A2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1435920" y="3926978"/>
            <a:ext cx="4762500" cy="394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5AD27-4139-7136-B705-6D5CD352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1435919" y="-1188899"/>
            <a:ext cx="4762500" cy="394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6AD71-E626-5050-C716-83FB1EFB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30211" y="3926978"/>
            <a:ext cx="4762500" cy="394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4E758-51EE-ADF6-8FEE-E2C4796C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103943" y="4356696"/>
            <a:ext cx="4762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rgbClr val="3176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2644170"/>
            <a:ext cx="133442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SOCIAL ENGINEERING</a:t>
            </a:r>
          </a:p>
        </p:txBody>
      </p:sp>
      <p:sp>
        <p:nvSpPr>
          <p:cNvPr id="28" name="Freeform 27"/>
          <p:cNvSpPr/>
          <p:nvPr/>
        </p:nvSpPr>
        <p:spPr>
          <a:xfrm>
            <a:off x="1955828" y="-131877"/>
            <a:ext cx="195131" cy="69376"/>
          </a:xfrm>
          <a:custGeom>
            <a:avLst/>
            <a:gdLst>
              <a:gd name="connsiteX0" fmla="*/ 88008 w 195131"/>
              <a:gd name="connsiteY0" fmla="*/ 2 h 69376"/>
              <a:gd name="connsiteX1" fmla="*/ 69993 w 195131"/>
              <a:gd name="connsiteY1" fmla="*/ 59741 h 69376"/>
              <a:gd name="connsiteX2" fmla="*/ 0 w 195131"/>
              <a:gd name="connsiteY2" fmla="*/ 43364 h 69376"/>
              <a:gd name="connsiteX3" fmla="*/ 1055 w 195131"/>
              <a:gd name="connsiteY3" fmla="*/ 41168 h 69376"/>
              <a:gd name="connsiteX4" fmla="*/ 88008 w 195131"/>
              <a:gd name="connsiteY4" fmla="*/ 2 h 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31" h="69376">
                <a:moveTo>
                  <a:pt x="88008" y="2"/>
                </a:moveTo>
                <a:cubicBezTo>
                  <a:pt x="184873" y="627"/>
                  <a:pt x="278322" y="100104"/>
                  <a:pt x="69993" y="59741"/>
                </a:cubicBezTo>
                <a:lnTo>
                  <a:pt x="0" y="43364"/>
                </a:lnTo>
                <a:lnTo>
                  <a:pt x="1055" y="41168"/>
                </a:lnTo>
                <a:cubicBezTo>
                  <a:pt x="23052" y="10569"/>
                  <a:pt x="55720" y="-207"/>
                  <a:pt x="88008" y="2"/>
                </a:cubicBezTo>
                <a:close/>
              </a:path>
            </a:pathLst>
          </a:custGeom>
          <a:solidFill>
            <a:srgbClr val="2A43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49254" y="-18343"/>
            <a:ext cx="10916825" cy="7017690"/>
          </a:xfrm>
          <a:custGeom>
            <a:avLst/>
            <a:gdLst>
              <a:gd name="connsiteX0" fmla="*/ 299983 w 10561647"/>
              <a:gd name="connsiteY0" fmla="*/ 0 h 6858000"/>
              <a:gd name="connsiteX1" fmla="*/ 10561647 w 10561647"/>
              <a:gd name="connsiteY1" fmla="*/ 0 h 6858000"/>
              <a:gd name="connsiteX2" fmla="*/ 10561647 w 10561647"/>
              <a:gd name="connsiteY2" fmla="*/ 6858000 h 6858000"/>
              <a:gd name="connsiteX3" fmla="*/ 6668590 w 10561647"/>
              <a:gd name="connsiteY3" fmla="*/ 6858000 h 6858000"/>
              <a:gd name="connsiteX4" fmla="*/ 6564013 w 10561647"/>
              <a:gd name="connsiteY4" fmla="*/ 6779576 h 6858000"/>
              <a:gd name="connsiteX5" fmla="*/ 6335078 w 10561647"/>
              <a:gd name="connsiteY5" fmla="*/ 6552740 h 6858000"/>
              <a:gd name="connsiteX6" fmla="*/ 5207318 w 10561647"/>
              <a:gd name="connsiteY6" fmla="*/ 5394500 h 6858000"/>
              <a:gd name="connsiteX7" fmla="*/ 2525078 w 10561647"/>
              <a:gd name="connsiteY7" fmla="*/ 5242100 h 6858000"/>
              <a:gd name="connsiteX8" fmla="*/ 2342198 w 10561647"/>
              <a:gd name="connsiteY8" fmla="*/ 2590340 h 6858000"/>
              <a:gd name="connsiteX9" fmla="*/ 117158 w 10561647"/>
              <a:gd name="connsiteY9" fmla="*/ 1828340 h 6858000"/>
              <a:gd name="connsiteX10" fmla="*/ 291733 w 10561647"/>
              <a:gd name="connsiteY10" fmla="*/ 68913 h 6858000"/>
              <a:gd name="connsiteX11" fmla="*/ 299983 w 1056164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61647" h="6858000">
                <a:moveTo>
                  <a:pt x="299983" y="0"/>
                </a:moveTo>
                <a:lnTo>
                  <a:pt x="10561647" y="0"/>
                </a:lnTo>
                <a:lnTo>
                  <a:pt x="10561647" y="6858000"/>
                </a:lnTo>
                <a:lnTo>
                  <a:pt x="6668590" y="6858000"/>
                </a:lnTo>
                <a:lnTo>
                  <a:pt x="6564013" y="6779576"/>
                </a:lnTo>
                <a:cubicBezTo>
                  <a:pt x="6462475" y="6700794"/>
                  <a:pt x="6376988" y="6624178"/>
                  <a:pt x="6335078" y="6552740"/>
                </a:cubicBezTo>
                <a:cubicBezTo>
                  <a:pt x="6111558" y="6171740"/>
                  <a:pt x="5842318" y="5612940"/>
                  <a:pt x="5207318" y="5394500"/>
                </a:cubicBezTo>
                <a:cubicBezTo>
                  <a:pt x="4572318" y="5176060"/>
                  <a:pt x="3002598" y="5709460"/>
                  <a:pt x="2525078" y="5242100"/>
                </a:cubicBezTo>
                <a:cubicBezTo>
                  <a:pt x="2047558" y="4774740"/>
                  <a:pt x="2743518" y="3159300"/>
                  <a:pt x="2342198" y="2590340"/>
                </a:cubicBezTo>
                <a:cubicBezTo>
                  <a:pt x="1940878" y="2021380"/>
                  <a:pt x="457518" y="2260140"/>
                  <a:pt x="117158" y="1828340"/>
                </a:cubicBezTo>
                <a:cubicBezTo>
                  <a:pt x="-201929" y="1423528"/>
                  <a:pt x="224612" y="456145"/>
                  <a:pt x="291733" y="68913"/>
                </a:cubicBezTo>
                <a:lnTo>
                  <a:pt x="2999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-1046478" y="-18343"/>
            <a:ext cx="8298943" cy="7017690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A4339"/>
          </a:solidFill>
          <a:ln>
            <a:solidFill>
              <a:schemeClr val="tx1"/>
            </a:solidFill>
          </a:ln>
          <a:effectLst>
            <a:outerShdw blurRad="50800" dist="342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-1626834" y="404654"/>
            <a:ext cx="8298943" cy="7786846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42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4693969" y="-1016476"/>
            <a:ext cx="8298943" cy="7874475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266700" dir="876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0800000">
            <a:off x="5220927" y="-1397592"/>
            <a:ext cx="8298943" cy="7874476"/>
          </a:xfrm>
          <a:custGeom>
            <a:avLst/>
            <a:gdLst>
              <a:gd name="connsiteX0" fmla="*/ 0 w 8298943"/>
              <a:gd name="connsiteY0" fmla="*/ 0 h 6858000"/>
              <a:gd name="connsiteX1" fmla="*/ 1930336 w 8298943"/>
              <a:gd name="connsiteY1" fmla="*/ 0 h 6858000"/>
              <a:gd name="connsiteX2" fmla="*/ 1922086 w 8298943"/>
              <a:gd name="connsiteY2" fmla="*/ 68913 h 6858000"/>
              <a:gd name="connsiteX3" fmla="*/ 1747511 w 8298943"/>
              <a:gd name="connsiteY3" fmla="*/ 1828340 h 6858000"/>
              <a:gd name="connsiteX4" fmla="*/ 3972551 w 8298943"/>
              <a:gd name="connsiteY4" fmla="*/ 2590340 h 6858000"/>
              <a:gd name="connsiteX5" fmla="*/ 4155431 w 8298943"/>
              <a:gd name="connsiteY5" fmla="*/ 5242100 h 6858000"/>
              <a:gd name="connsiteX6" fmla="*/ 6837671 w 8298943"/>
              <a:gd name="connsiteY6" fmla="*/ 5394500 h 6858000"/>
              <a:gd name="connsiteX7" fmla="*/ 7965431 w 8298943"/>
              <a:gd name="connsiteY7" fmla="*/ 6552740 h 6858000"/>
              <a:gd name="connsiteX8" fmla="*/ 8194366 w 8298943"/>
              <a:gd name="connsiteY8" fmla="*/ 6779576 h 6858000"/>
              <a:gd name="connsiteX9" fmla="*/ 8298943 w 8298943"/>
              <a:gd name="connsiteY9" fmla="*/ 6858000 h 6858000"/>
              <a:gd name="connsiteX10" fmla="*/ 0 w 8298943"/>
              <a:gd name="connsiteY10" fmla="*/ 6858000 h 6858000"/>
              <a:gd name="connsiteX11" fmla="*/ 0 w 8298943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8943" h="6858000">
                <a:moveTo>
                  <a:pt x="0" y="0"/>
                </a:moveTo>
                <a:lnTo>
                  <a:pt x="1930336" y="0"/>
                </a:lnTo>
                <a:lnTo>
                  <a:pt x="1922086" y="68913"/>
                </a:lnTo>
                <a:cubicBezTo>
                  <a:pt x="1854965" y="456145"/>
                  <a:pt x="1428424" y="1423528"/>
                  <a:pt x="1747511" y="1828340"/>
                </a:cubicBezTo>
                <a:cubicBezTo>
                  <a:pt x="2087871" y="2260140"/>
                  <a:pt x="3571231" y="2021380"/>
                  <a:pt x="3972551" y="2590340"/>
                </a:cubicBezTo>
                <a:cubicBezTo>
                  <a:pt x="4373871" y="3159300"/>
                  <a:pt x="3677911" y="4774740"/>
                  <a:pt x="4155431" y="5242100"/>
                </a:cubicBezTo>
                <a:cubicBezTo>
                  <a:pt x="4632951" y="5709460"/>
                  <a:pt x="6202671" y="5176060"/>
                  <a:pt x="6837671" y="5394500"/>
                </a:cubicBezTo>
                <a:cubicBezTo>
                  <a:pt x="7472671" y="5612940"/>
                  <a:pt x="7741911" y="6171740"/>
                  <a:pt x="7965431" y="6552740"/>
                </a:cubicBezTo>
                <a:cubicBezTo>
                  <a:pt x="8007341" y="6624178"/>
                  <a:pt x="8092828" y="6700794"/>
                  <a:pt x="8194366" y="6779576"/>
                </a:cubicBezTo>
                <a:lnTo>
                  <a:pt x="82989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266700" dir="876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80B63-F213-898E-65A9-1AE51F78F03F}"/>
              </a:ext>
            </a:extLst>
          </p:cNvPr>
          <p:cNvSpPr/>
          <p:nvPr/>
        </p:nvSpPr>
        <p:spPr>
          <a:xfrm>
            <a:off x="1422880" y="1253685"/>
            <a:ext cx="6542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>
                  <a:solidFill>
                    <a:schemeClr val="tx1"/>
                  </a:solidFill>
                </a:ln>
                <a:solidFill>
                  <a:schemeClr val="bg2"/>
                </a:solidFill>
                <a:effectLst>
                  <a:glow rad="127000">
                    <a:srgbClr val="FF0000">
                      <a:alpha val="47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SOCIAL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62830-58E3-F2DA-7146-2ADB699FE195}"/>
              </a:ext>
            </a:extLst>
          </p:cNvPr>
          <p:cNvSpPr/>
          <p:nvPr/>
        </p:nvSpPr>
        <p:spPr>
          <a:xfrm>
            <a:off x="3085783" y="2129067"/>
            <a:ext cx="57996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:-</a:t>
            </a:r>
            <a:r>
              <a:rPr lang="en-US" sz="2800" b="1" spc="50" dirty="0">
                <a:ln w="0">
                  <a:solidFill>
                    <a:schemeClr val="tx1"/>
                  </a:solidFill>
                </a:ln>
                <a:solidFill>
                  <a:schemeClr val="bg2"/>
                </a:solidFill>
                <a:effectLst>
                  <a:glow rad="127000">
                    <a:srgbClr val="FF0000">
                      <a:alpha val="47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Human Element of Cybercrime</a:t>
            </a:r>
          </a:p>
        </p:txBody>
      </p:sp>
    </p:spTree>
    <p:extLst>
      <p:ext uri="{BB962C8B-B14F-4D97-AF65-F5344CB8AC3E}">
        <p14:creationId xmlns:p14="http://schemas.microsoft.com/office/powerpoint/2010/main" val="1115997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>
                <a:lumMod val="6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rgbClr val="3176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m ">
            <a:hlinkClick r:id="" action="ppaction://media"/>
            <a:extLst>
              <a:ext uri="{FF2B5EF4-FFF2-40B4-BE49-F238E27FC236}">
                <a16:creationId xmlns:a16="http://schemas.microsoft.com/office/drawing/2014/main" id="{8DBC8A8A-BFFD-ED1E-CC1B-253C6DC58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782"/>
          <a:stretch/>
        </p:blipFill>
        <p:spPr>
          <a:xfrm>
            <a:off x="4158342" y="1072243"/>
            <a:ext cx="6574971" cy="471351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11250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C58B1-D6EB-AC08-45B5-731CF9527B9F}"/>
              </a:ext>
            </a:extLst>
          </p:cNvPr>
          <p:cNvSpPr txBox="1"/>
          <p:nvPr/>
        </p:nvSpPr>
        <p:spPr>
          <a:xfrm>
            <a:off x="283029" y="685800"/>
            <a:ext cx="5323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Social Engineering: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3029" y="1923597"/>
            <a:ext cx="4169229" cy="435133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Social engineering </a:t>
            </a:r>
            <a:r>
              <a:rPr lang="en-US" sz="2600" dirty="0"/>
              <a:t>is the manipulation of people into revealing confidential information or performing actions that compromise security, often through tactics like deception, impersonation, or emotional manipulation rather than technical hacking.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00854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7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BD5C55-FC3A-C248-6335-E23BEE822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307F75"/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8557B6-2EA9-DE00-B7FE-C8D92EBC2A19}"/>
              </a:ext>
            </a:extLst>
          </p:cNvPr>
          <p:cNvGrpSpPr/>
          <p:nvPr/>
        </p:nvGrpSpPr>
        <p:grpSpPr>
          <a:xfrm>
            <a:off x="5252167" y="1233120"/>
            <a:ext cx="3625130" cy="2380639"/>
            <a:chOff x="4970806" y="825500"/>
            <a:chExt cx="3627090" cy="231139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97331C-956C-C5CD-7E87-27FCA03A6252}"/>
                </a:ext>
              </a:extLst>
            </p:cNvPr>
            <p:cNvSpPr/>
            <p:nvPr/>
          </p:nvSpPr>
          <p:spPr>
            <a:xfrm>
              <a:off x="4970806" y="825500"/>
              <a:ext cx="3627090" cy="2311398"/>
            </a:xfrm>
            <a:custGeom>
              <a:avLst/>
              <a:gdLst>
                <a:gd name="connsiteX0" fmla="*/ 333763 w 1233763"/>
                <a:gd name="connsiteY0" fmla="*/ 0 h 900000"/>
                <a:gd name="connsiteX1" fmla="*/ 1233763 w 1233763"/>
                <a:gd name="connsiteY1" fmla="*/ 900000 h 900000"/>
                <a:gd name="connsiteX2" fmla="*/ 684084 w 1233763"/>
                <a:gd name="connsiteY2" fmla="*/ 568291 h 900000"/>
                <a:gd name="connsiteX3" fmla="*/ 667529 w 1233763"/>
                <a:gd name="connsiteY3" fmla="*/ 566235 h 900000"/>
                <a:gd name="connsiteX4" fmla="*/ 667529 w 1233763"/>
                <a:gd name="connsiteY4" fmla="*/ 566236 h 900000"/>
                <a:gd name="connsiteX5" fmla="*/ 515145 w 1233763"/>
                <a:gd name="connsiteY5" fmla="*/ 547315 h 900000"/>
                <a:gd name="connsiteX6" fmla="*/ 333764 w 1233763"/>
                <a:gd name="connsiteY6" fmla="*/ 540001 h 900000"/>
                <a:gd name="connsiteX7" fmla="*/ 152383 w 1233763"/>
                <a:gd name="connsiteY7" fmla="*/ 547315 h 900000"/>
                <a:gd name="connsiteX8" fmla="*/ 0 w 1233763"/>
                <a:gd name="connsiteY8" fmla="*/ 566236 h 900000"/>
                <a:gd name="connsiteX9" fmla="*/ 2055 w 1233763"/>
                <a:gd name="connsiteY9" fmla="*/ 549681 h 900000"/>
                <a:gd name="connsiteX10" fmla="*/ 333764 w 1233763"/>
                <a:gd name="connsiteY10" fmla="*/ 1 h 900000"/>
                <a:gd name="connsiteX11" fmla="*/ 440817 w 1233763"/>
                <a:gd name="connsiteY11" fmla="*/ 40463 h 900000"/>
                <a:gd name="connsiteX12" fmla="*/ 489838 w 1233763"/>
                <a:gd name="connsiteY12" fmla="*/ 88750 h 900000"/>
                <a:gd name="connsiteX13" fmla="*/ 489838 w 1233763"/>
                <a:gd name="connsiteY13" fmla="*/ 88750 h 900000"/>
                <a:gd name="connsiteX14" fmla="*/ 333763 w 1233763"/>
                <a:gd name="connsiteY1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3763" h="900000">
                  <a:moveTo>
                    <a:pt x="333763" y="0"/>
                  </a:moveTo>
                  <a:cubicBezTo>
                    <a:pt x="830819" y="0"/>
                    <a:pt x="1233763" y="402944"/>
                    <a:pt x="1233763" y="900000"/>
                  </a:cubicBezTo>
                  <a:cubicBezTo>
                    <a:pt x="1233763" y="750883"/>
                    <a:pt x="1007107" y="622941"/>
                    <a:pt x="684084" y="568291"/>
                  </a:cubicBezTo>
                  <a:lnTo>
                    <a:pt x="667529" y="566235"/>
                  </a:lnTo>
                  <a:lnTo>
                    <a:pt x="667529" y="566236"/>
                  </a:lnTo>
                  <a:lnTo>
                    <a:pt x="515145" y="547315"/>
                  </a:lnTo>
                  <a:cubicBezTo>
                    <a:pt x="456558" y="542519"/>
                    <a:pt x="395896" y="540001"/>
                    <a:pt x="333764" y="540001"/>
                  </a:cubicBezTo>
                  <a:cubicBezTo>
                    <a:pt x="271632" y="540001"/>
                    <a:pt x="210971" y="542519"/>
                    <a:pt x="152383" y="547315"/>
                  </a:cubicBezTo>
                  <a:lnTo>
                    <a:pt x="0" y="566236"/>
                  </a:lnTo>
                  <a:lnTo>
                    <a:pt x="2055" y="549681"/>
                  </a:lnTo>
                  <a:cubicBezTo>
                    <a:pt x="56706" y="226657"/>
                    <a:pt x="184647" y="1"/>
                    <a:pt x="333764" y="1"/>
                  </a:cubicBezTo>
                  <a:cubicBezTo>
                    <a:pt x="371044" y="1"/>
                    <a:pt x="406999" y="14167"/>
                    <a:pt x="440817" y="40463"/>
                  </a:cubicBezTo>
                  <a:lnTo>
                    <a:pt x="489838" y="88750"/>
                  </a:lnTo>
                  <a:lnTo>
                    <a:pt x="489838" y="88750"/>
                  </a:lnTo>
                  <a:cubicBezTo>
                    <a:pt x="442623" y="31874"/>
                    <a:pt x="389682" y="0"/>
                    <a:pt x="333763" y="0"/>
                  </a:cubicBezTo>
                  <a:close/>
                </a:path>
              </a:pathLst>
            </a:custGeom>
            <a:solidFill>
              <a:srgbClr val="92D050"/>
            </a:solidFill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3" name="Graphic 22" descr="Group of people with solid fill">
              <a:extLst>
                <a:ext uri="{FF2B5EF4-FFF2-40B4-BE49-F238E27FC236}">
                  <a16:creationId xmlns:a16="http://schemas.microsoft.com/office/drawing/2014/main" id="{F30C52C1-0C3C-6FB7-8747-9337D1D7C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0096" y="994426"/>
              <a:ext cx="1153149" cy="115314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F1BE99-F864-EB07-CFD9-C48A63E3463A}"/>
              </a:ext>
            </a:extLst>
          </p:cNvPr>
          <p:cNvGrpSpPr/>
          <p:nvPr/>
        </p:nvGrpSpPr>
        <p:grpSpPr>
          <a:xfrm>
            <a:off x="6232854" y="2730899"/>
            <a:ext cx="2644446" cy="3263499"/>
            <a:chOff x="5952024" y="2279717"/>
            <a:chExt cx="2645876" cy="31685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037DF2-62C9-9407-813A-43519A7D9A37}"/>
                </a:ext>
              </a:extLst>
            </p:cNvPr>
            <p:cNvSpPr/>
            <p:nvPr/>
          </p:nvSpPr>
          <p:spPr>
            <a:xfrm>
              <a:off x="5952024" y="2279717"/>
              <a:ext cx="2645876" cy="3168581"/>
            </a:xfrm>
            <a:custGeom>
              <a:avLst/>
              <a:gdLst>
                <a:gd name="connsiteX0" fmla="*/ 333766 w 900001"/>
                <a:gd name="connsiteY0" fmla="*/ 0 h 1233765"/>
                <a:gd name="connsiteX1" fmla="*/ 350322 w 900001"/>
                <a:gd name="connsiteY1" fmla="*/ 2056 h 1233765"/>
                <a:gd name="connsiteX2" fmla="*/ 900001 w 900001"/>
                <a:gd name="connsiteY2" fmla="*/ 333765 h 1233765"/>
                <a:gd name="connsiteX3" fmla="*/ 900000 w 900001"/>
                <a:gd name="connsiteY3" fmla="*/ 333772 h 1233765"/>
                <a:gd name="connsiteX4" fmla="*/ 895354 w 900001"/>
                <a:gd name="connsiteY4" fmla="*/ 425785 h 1233765"/>
                <a:gd name="connsiteX5" fmla="*/ 0 w 900001"/>
                <a:gd name="connsiteY5" fmla="*/ 1233765 h 1233765"/>
                <a:gd name="connsiteX6" fmla="*/ 331709 w 900001"/>
                <a:gd name="connsiteY6" fmla="*/ 684086 h 1233765"/>
                <a:gd name="connsiteX7" fmla="*/ 333765 w 900001"/>
                <a:gd name="connsiteY7" fmla="*/ 667530 h 1233765"/>
                <a:gd name="connsiteX8" fmla="*/ 333766 w 900001"/>
                <a:gd name="connsiteY8" fmla="*/ 667530 h 1233765"/>
                <a:gd name="connsiteX9" fmla="*/ 352687 w 900001"/>
                <a:gd name="connsiteY9" fmla="*/ 515146 h 1233765"/>
                <a:gd name="connsiteX10" fmla="*/ 360001 w 900001"/>
                <a:gd name="connsiteY10" fmla="*/ 333765 h 1233765"/>
                <a:gd name="connsiteX11" fmla="*/ 352687 w 900001"/>
                <a:gd name="connsiteY11" fmla="*/ 152384 h 123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1" h="1233765">
                  <a:moveTo>
                    <a:pt x="333766" y="0"/>
                  </a:moveTo>
                  <a:lnTo>
                    <a:pt x="350322" y="2056"/>
                  </a:lnTo>
                  <a:cubicBezTo>
                    <a:pt x="673345" y="56706"/>
                    <a:pt x="900001" y="184648"/>
                    <a:pt x="900001" y="333765"/>
                  </a:cubicBezTo>
                  <a:lnTo>
                    <a:pt x="900000" y="333772"/>
                  </a:lnTo>
                  <a:lnTo>
                    <a:pt x="895354" y="425785"/>
                  </a:lnTo>
                  <a:cubicBezTo>
                    <a:pt x="849265" y="879615"/>
                    <a:pt x="465990" y="1233765"/>
                    <a:pt x="0" y="1233765"/>
                  </a:cubicBezTo>
                  <a:cubicBezTo>
                    <a:pt x="149117" y="1233765"/>
                    <a:pt x="277059" y="1007109"/>
                    <a:pt x="331709" y="684086"/>
                  </a:cubicBezTo>
                  <a:lnTo>
                    <a:pt x="333765" y="667530"/>
                  </a:lnTo>
                  <a:lnTo>
                    <a:pt x="333766" y="667530"/>
                  </a:lnTo>
                  <a:lnTo>
                    <a:pt x="352687" y="515146"/>
                  </a:lnTo>
                  <a:cubicBezTo>
                    <a:pt x="357483" y="456559"/>
                    <a:pt x="360001" y="395897"/>
                    <a:pt x="360001" y="333765"/>
                  </a:cubicBezTo>
                  <a:cubicBezTo>
                    <a:pt x="360001" y="271633"/>
                    <a:pt x="357483" y="210972"/>
                    <a:pt x="352687" y="15238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B31639BB-637B-DFC7-1EDB-17E341A2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80687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841425-1803-0640-C337-FB39E76FD2FD}"/>
              </a:ext>
            </a:extLst>
          </p:cNvPr>
          <p:cNvGrpSpPr/>
          <p:nvPr/>
        </p:nvGrpSpPr>
        <p:grpSpPr>
          <a:xfrm>
            <a:off x="3588410" y="3613759"/>
            <a:ext cx="3625136" cy="2380641"/>
            <a:chOff x="3306150" y="3136899"/>
            <a:chExt cx="3627096" cy="23114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2AFCB0-0995-48E5-0B2E-A5BF8062DBDE}"/>
                </a:ext>
              </a:extLst>
            </p:cNvPr>
            <p:cNvSpPr/>
            <p:nvPr/>
          </p:nvSpPr>
          <p:spPr>
            <a:xfrm>
              <a:off x="3306150" y="3136899"/>
              <a:ext cx="3627096" cy="2311401"/>
            </a:xfrm>
            <a:custGeom>
              <a:avLst/>
              <a:gdLst>
                <a:gd name="connsiteX0" fmla="*/ 0 w 1233765"/>
                <a:gd name="connsiteY0" fmla="*/ 0 h 900001"/>
                <a:gd name="connsiteX1" fmla="*/ 549680 w 1233765"/>
                <a:gd name="connsiteY1" fmla="*/ 331709 h 900001"/>
                <a:gd name="connsiteX2" fmla="*/ 566235 w 1233765"/>
                <a:gd name="connsiteY2" fmla="*/ 333765 h 900001"/>
                <a:gd name="connsiteX3" fmla="*/ 566235 w 1233765"/>
                <a:gd name="connsiteY3" fmla="*/ 333766 h 900001"/>
                <a:gd name="connsiteX4" fmla="*/ 718619 w 1233765"/>
                <a:gd name="connsiteY4" fmla="*/ 352687 h 900001"/>
                <a:gd name="connsiteX5" fmla="*/ 900000 w 1233765"/>
                <a:gd name="connsiteY5" fmla="*/ 360001 h 900001"/>
                <a:gd name="connsiteX6" fmla="*/ 1081381 w 1233765"/>
                <a:gd name="connsiteY6" fmla="*/ 352687 h 900001"/>
                <a:gd name="connsiteX7" fmla="*/ 1233765 w 1233765"/>
                <a:gd name="connsiteY7" fmla="*/ 333766 h 900001"/>
                <a:gd name="connsiteX8" fmla="*/ 1231709 w 1233765"/>
                <a:gd name="connsiteY8" fmla="*/ 350322 h 900001"/>
                <a:gd name="connsiteX9" fmla="*/ 900000 w 1233765"/>
                <a:gd name="connsiteY9" fmla="*/ 900001 h 900001"/>
                <a:gd name="connsiteX10" fmla="*/ 899993 w 1233765"/>
                <a:gd name="connsiteY10" fmla="*/ 900000 h 900001"/>
                <a:gd name="connsiteX11" fmla="*/ 807981 w 1233765"/>
                <a:gd name="connsiteY11" fmla="*/ 895353 h 900001"/>
                <a:gd name="connsiteX12" fmla="*/ 0 w 1233765"/>
                <a:gd name="connsiteY12" fmla="*/ 0 h 90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765" h="900001">
                  <a:moveTo>
                    <a:pt x="0" y="0"/>
                  </a:moveTo>
                  <a:cubicBezTo>
                    <a:pt x="0" y="149117"/>
                    <a:pt x="226656" y="277059"/>
                    <a:pt x="549680" y="331709"/>
                  </a:cubicBezTo>
                  <a:lnTo>
                    <a:pt x="566235" y="333765"/>
                  </a:lnTo>
                  <a:lnTo>
                    <a:pt x="566235" y="333766"/>
                  </a:lnTo>
                  <a:lnTo>
                    <a:pt x="718619" y="352687"/>
                  </a:lnTo>
                  <a:cubicBezTo>
                    <a:pt x="777207" y="357483"/>
                    <a:pt x="837868" y="360001"/>
                    <a:pt x="900000" y="360001"/>
                  </a:cubicBezTo>
                  <a:cubicBezTo>
                    <a:pt x="962132" y="360001"/>
                    <a:pt x="1022794" y="357483"/>
                    <a:pt x="1081381" y="352687"/>
                  </a:cubicBezTo>
                  <a:lnTo>
                    <a:pt x="1233765" y="333766"/>
                  </a:lnTo>
                  <a:lnTo>
                    <a:pt x="1231709" y="350322"/>
                  </a:lnTo>
                  <a:cubicBezTo>
                    <a:pt x="1177059" y="673345"/>
                    <a:pt x="1049117" y="900001"/>
                    <a:pt x="900000" y="900001"/>
                  </a:cubicBezTo>
                  <a:lnTo>
                    <a:pt x="899993" y="900000"/>
                  </a:lnTo>
                  <a:lnTo>
                    <a:pt x="807981" y="895353"/>
                  </a:lnTo>
                  <a:cubicBezTo>
                    <a:pt x="354150" y="849264"/>
                    <a:pt x="0" y="465990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9" name="Graphic 28" descr="Bus with solid fill">
              <a:extLst>
                <a:ext uri="{FF2B5EF4-FFF2-40B4-BE49-F238E27FC236}">
                  <a16:creationId xmlns:a16="http://schemas.microsoft.com/office/drawing/2014/main" id="{062DA011-DEE0-9629-FB53-85850C92D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18675" y="412622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1D0C7-0698-B982-7586-0AF868B4888F}"/>
              </a:ext>
            </a:extLst>
          </p:cNvPr>
          <p:cNvSpPr/>
          <p:nvPr/>
        </p:nvSpPr>
        <p:spPr>
          <a:xfrm>
            <a:off x="5108290" y="2832805"/>
            <a:ext cx="2266952" cy="11515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REASONS</a:t>
            </a:r>
            <a:endParaRPr lang="en-US" sz="3500" b="1" cap="none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89E8C9-164A-E279-AE0E-489E2616DFF9}"/>
              </a:ext>
            </a:extLst>
          </p:cNvPr>
          <p:cNvSpPr txBox="1"/>
          <p:nvPr/>
        </p:nvSpPr>
        <p:spPr>
          <a:xfrm>
            <a:off x="0" y="275648"/>
            <a:ext cx="11340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-:-WHY SOCIAL ENGINEERING IS SO DANGEROUS?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3FB35-6580-7AAD-7CB0-635607E53058}"/>
              </a:ext>
            </a:extLst>
          </p:cNvPr>
          <p:cNvSpPr txBox="1"/>
          <p:nvPr/>
        </p:nvSpPr>
        <p:spPr>
          <a:xfrm>
            <a:off x="9443693" y="1383265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0CF8DA-1339-3C7E-ED3D-BC6333FCC408}"/>
              </a:ext>
            </a:extLst>
          </p:cNvPr>
          <p:cNvSpPr txBox="1"/>
          <p:nvPr/>
        </p:nvSpPr>
        <p:spPr>
          <a:xfrm>
            <a:off x="9476987" y="4113912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n>
                  <a:solidFill>
                    <a:schemeClr val="tx1"/>
                  </a:solidFill>
                </a:ln>
                <a:solidFill>
                  <a:srgbClr val="DB6413"/>
                </a:solidFill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BBDC8-F5E2-A25B-2AB6-E05016497592}"/>
              </a:ext>
            </a:extLst>
          </p:cNvPr>
          <p:cNvSpPr txBox="1"/>
          <p:nvPr/>
        </p:nvSpPr>
        <p:spPr>
          <a:xfrm>
            <a:off x="2025359" y="4111898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03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249671-74D9-6A93-EE46-1C5EB5DD2323}"/>
              </a:ext>
            </a:extLst>
          </p:cNvPr>
          <p:cNvGrpSpPr/>
          <p:nvPr/>
        </p:nvGrpSpPr>
        <p:grpSpPr>
          <a:xfrm>
            <a:off x="3588410" y="1233120"/>
            <a:ext cx="2644444" cy="3263499"/>
            <a:chOff x="3306149" y="825500"/>
            <a:chExt cx="2645873" cy="316858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95A181-2925-24D2-FE54-12A1CCFF9613}"/>
                </a:ext>
              </a:extLst>
            </p:cNvPr>
            <p:cNvSpPr/>
            <p:nvPr/>
          </p:nvSpPr>
          <p:spPr>
            <a:xfrm>
              <a:off x="3306149" y="825500"/>
              <a:ext cx="2645873" cy="3168580"/>
            </a:xfrm>
            <a:custGeom>
              <a:avLst/>
              <a:gdLst>
                <a:gd name="connsiteX0" fmla="*/ 900000 w 900000"/>
                <a:gd name="connsiteY0" fmla="*/ 0 h 1233765"/>
                <a:gd name="connsiteX1" fmla="*/ 568291 w 900000"/>
                <a:gd name="connsiteY1" fmla="*/ 549680 h 1233765"/>
                <a:gd name="connsiteX2" fmla="*/ 566236 w 900000"/>
                <a:gd name="connsiteY2" fmla="*/ 566235 h 1233765"/>
                <a:gd name="connsiteX3" fmla="*/ 547314 w 900000"/>
                <a:gd name="connsiteY3" fmla="*/ 718619 h 1233765"/>
                <a:gd name="connsiteX4" fmla="*/ 540000 w 900000"/>
                <a:gd name="connsiteY4" fmla="*/ 900000 h 1233765"/>
                <a:gd name="connsiteX5" fmla="*/ 547314 w 900000"/>
                <a:gd name="connsiteY5" fmla="*/ 1081381 h 1233765"/>
                <a:gd name="connsiteX6" fmla="*/ 566235 w 900000"/>
                <a:gd name="connsiteY6" fmla="*/ 1233765 h 1233765"/>
                <a:gd name="connsiteX7" fmla="*/ 549680 w 900000"/>
                <a:gd name="connsiteY7" fmla="*/ 1231709 h 1233765"/>
                <a:gd name="connsiteX8" fmla="*/ 0 w 900000"/>
                <a:gd name="connsiteY8" fmla="*/ 900000 h 1233765"/>
                <a:gd name="connsiteX9" fmla="*/ 900000 w 900000"/>
                <a:gd name="connsiteY9" fmla="*/ 0 h 123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000" h="1233765">
                  <a:moveTo>
                    <a:pt x="900000" y="0"/>
                  </a:moveTo>
                  <a:cubicBezTo>
                    <a:pt x="750883" y="0"/>
                    <a:pt x="622942" y="226656"/>
                    <a:pt x="568291" y="549680"/>
                  </a:cubicBezTo>
                  <a:lnTo>
                    <a:pt x="566236" y="566235"/>
                  </a:lnTo>
                  <a:lnTo>
                    <a:pt x="547314" y="718619"/>
                  </a:lnTo>
                  <a:cubicBezTo>
                    <a:pt x="542519" y="777207"/>
                    <a:pt x="540000" y="837868"/>
                    <a:pt x="540000" y="900000"/>
                  </a:cubicBezTo>
                  <a:cubicBezTo>
                    <a:pt x="540000" y="962132"/>
                    <a:pt x="542519" y="1022794"/>
                    <a:pt x="547314" y="1081381"/>
                  </a:cubicBezTo>
                  <a:lnTo>
                    <a:pt x="566235" y="1233765"/>
                  </a:lnTo>
                  <a:lnTo>
                    <a:pt x="549680" y="1231709"/>
                  </a:lnTo>
                  <a:cubicBezTo>
                    <a:pt x="226656" y="1177059"/>
                    <a:pt x="0" y="1049117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DB6413"/>
            </a:solidFill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5" name="Graphic 24" descr="Bar graph with upward trend with solid fill">
              <a:extLst>
                <a:ext uri="{FF2B5EF4-FFF2-40B4-BE49-F238E27FC236}">
                  <a16:creationId xmlns:a16="http://schemas.microsoft.com/office/drawing/2014/main" id="{C6A5B8B7-37AE-8D4A-8059-106F789D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1907" y="2134874"/>
              <a:ext cx="914400" cy="9144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2EB4E70-93E7-925C-6940-D4FBFAEA7D55}"/>
              </a:ext>
            </a:extLst>
          </p:cNvPr>
          <p:cNvSpPr txBox="1"/>
          <p:nvPr/>
        </p:nvSpPr>
        <p:spPr>
          <a:xfrm>
            <a:off x="1986307" y="1378134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n>
                  <a:solidFill>
                    <a:schemeClr val="tx1"/>
                  </a:solidFill>
                </a:ln>
                <a:solidFill>
                  <a:srgbClr val="DB6413"/>
                </a:solidFill>
              </a:rPr>
              <a:t>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DD6D09-C0CB-F067-2BB2-ED01728BA9FE}"/>
              </a:ext>
            </a:extLst>
          </p:cNvPr>
          <p:cNvSpPr txBox="1"/>
          <p:nvPr/>
        </p:nvSpPr>
        <p:spPr>
          <a:xfrm>
            <a:off x="1412437" y="2185933"/>
            <a:ext cx="2644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ITS GROWING RAPIDLY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Easier than hacking-people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Phishing, Malware,</a:t>
            </a:r>
          </a:p>
          <a:p>
            <a:r>
              <a:rPr lang="en-IN" dirty="0"/>
              <a:t>     Ransomwares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24D617-A214-4C51-05C8-B969CAA5B476}"/>
              </a:ext>
            </a:extLst>
          </p:cNvPr>
          <p:cNvSpPr txBox="1"/>
          <p:nvPr/>
        </p:nvSpPr>
        <p:spPr>
          <a:xfrm>
            <a:off x="1426085" y="4805490"/>
            <a:ext cx="264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EXPLOITS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Human emotion and trusts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4FC27C-B600-B90C-2AA6-E2840A6616FF}"/>
              </a:ext>
            </a:extLst>
          </p:cNvPr>
          <p:cNvSpPr txBox="1"/>
          <p:nvPr/>
        </p:nvSpPr>
        <p:spPr>
          <a:xfrm>
            <a:off x="9064962" y="2323181"/>
            <a:ext cx="264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EVERYONE IS THE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system is Immune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Both Technical and Non-technical people.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82FE9A-3168-1655-E1CE-EE7931C1FEF2}"/>
              </a:ext>
            </a:extLst>
          </p:cNvPr>
          <p:cNvSpPr txBox="1"/>
          <p:nvPr/>
        </p:nvSpPr>
        <p:spPr>
          <a:xfrm>
            <a:off x="8871558" y="4964668"/>
            <a:ext cx="264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IMPACT  IS MASSIVE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Financial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Reputation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breaches</a:t>
            </a:r>
          </a:p>
        </p:txBody>
      </p:sp>
    </p:spTree>
    <p:extLst>
      <p:ext uri="{BB962C8B-B14F-4D97-AF65-F5344CB8AC3E}">
        <p14:creationId xmlns:p14="http://schemas.microsoft.com/office/powerpoint/2010/main" val="854468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36" grpId="0"/>
      <p:bldP spid="34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6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rgbClr val="31765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7D6E756-CF8B-C510-8F51-89464708F6A8}"/>
              </a:ext>
            </a:extLst>
          </p:cNvPr>
          <p:cNvGrpSpPr/>
          <p:nvPr/>
        </p:nvGrpSpPr>
        <p:grpSpPr>
          <a:xfrm>
            <a:off x="3224105" y="87232"/>
            <a:ext cx="4036318" cy="2754380"/>
            <a:chOff x="3560661" y="247506"/>
            <a:chExt cx="4036318" cy="275438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01F09C6-DC7A-A476-4A02-1CDBB443B7B6}"/>
                </a:ext>
              </a:extLst>
            </p:cNvPr>
            <p:cNvGrpSpPr/>
            <p:nvPr/>
          </p:nvGrpSpPr>
          <p:grpSpPr>
            <a:xfrm>
              <a:off x="3560661" y="247506"/>
              <a:ext cx="4036318" cy="2754380"/>
              <a:chOff x="3626363" y="443788"/>
              <a:chExt cx="4036318" cy="275438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DB722B7-E272-A648-97C1-953D59C53E4E}"/>
                  </a:ext>
                </a:extLst>
              </p:cNvPr>
              <p:cNvSpPr/>
              <p:nvPr/>
            </p:nvSpPr>
            <p:spPr>
              <a:xfrm>
                <a:off x="4356958" y="1007086"/>
                <a:ext cx="2653667" cy="219108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A8B0C2-E6AF-4B28-D50A-E86068A8B52A}"/>
                  </a:ext>
                </a:extLst>
              </p:cNvPr>
              <p:cNvSpPr txBox="1"/>
              <p:nvPr/>
            </p:nvSpPr>
            <p:spPr>
              <a:xfrm>
                <a:off x="4900046" y="1569091"/>
                <a:ext cx="2021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n>
                      <a:solidFill>
                        <a:schemeClr val="tx1"/>
                      </a:solidFill>
                    </a:ln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74000">
                          <a:srgbClr val="FF0000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Authority</a:t>
                </a:r>
                <a:endParaRPr lang="en-IN" sz="2800" b="1" dirty="0">
                  <a:ln>
                    <a:solidFill>
                      <a:schemeClr val="tx1"/>
                    </a:solidFill>
                  </a:ln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74000">
                        <a:srgbClr val="FF0000"/>
                      </a:gs>
                    </a:gsLst>
                    <a:path path="circle">
                      <a:fillToRect l="100000" t="100000"/>
                    </a:path>
                  </a:gra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B36C2E-7B04-0D36-42B0-5E26055FA942}"/>
                  </a:ext>
                </a:extLst>
              </p:cNvPr>
              <p:cNvSpPr txBox="1"/>
              <p:nvPr/>
            </p:nvSpPr>
            <p:spPr>
              <a:xfrm>
                <a:off x="4529523" y="1924806"/>
                <a:ext cx="2507517" cy="972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Posing as an authoritative figure (e.g., a boss or government official) makes it more likely the victim will comply with their demands.</a:t>
                </a:r>
                <a:endParaRPr lang="en-IN" sz="1400" b="1" i="1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B816C1D-4001-5484-50EE-6FA7116A8AF5}"/>
                  </a:ext>
                </a:extLst>
              </p:cNvPr>
              <p:cNvGrpSpPr/>
              <p:nvPr/>
            </p:nvGrpSpPr>
            <p:grpSpPr>
              <a:xfrm>
                <a:off x="3626363" y="475838"/>
                <a:ext cx="1625388" cy="1445549"/>
                <a:chOff x="2060933" y="61185"/>
                <a:chExt cx="1803135" cy="1793617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B35A557-32E5-4BB9-425A-00663582AB32}"/>
                    </a:ext>
                  </a:extLst>
                </p:cNvPr>
                <p:cNvSpPr/>
                <p:nvPr/>
              </p:nvSpPr>
              <p:spPr>
                <a:xfrm>
                  <a:off x="2060933" y="61185"/>
                  <a:ext cx="1803135" cy="1793617"/>
                </a:xfrm>
                <a:prstGeom prst="ellipse">
                  <a:avLst/>
                </a:prstGeom>
                <a:solidFill>
                  <a:srgbClr val="F2F2F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DEF94B1-6791-E797-0190-B31910AE7A06}"/>
                    </a:ext>
                  </a:extLst>
                </p:cNvPr>
                <p:cNvSpPr/>
                <p:nvPr/>
              </p:nvSpPr>
              <p:spPr>
                <a:xfrm>
                  <a:off x="2200964" y="201074"/>
                  <a:ext cx="1523074" cy="1513837"/>
                </a:xfrm>
                <a:prstGeom prst="ellipse">
                  <a:avLst/>
                </a:prstGeom>
                <a:gradFill flip="none" rotWithShape="1">
                  <a:gsLst>
                    <a:gs pos="21000">
                      <a:srgbClr val="FF0000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7F3D725-BF16-BAFA-140D-289A993B2170}"/>
                    </a:ext>
                  </a:extLst>
                </p:cNvPr>
                <p:cNvSpPr txBox="1"/>
                <p:nvPr/>
              </p:nvSpPr>
              <p:spPr>
                <a:xfrm>
                  <a:off x="2606338" y="419661"/>
                  <a:ext cx="1045366" cy="1221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6000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9687BBA-78E4-AD51-2552-D93192EF47AF}"/>
                  </a:ext>
                </a:extLst>
              </p:cNvPr>
              <p:cNvSpPr/>
              <p:nvPr/>
            </p:nvSpPr>
            <p:spPr>
              <a:xfrm>
                <a:off x="6286250" y="443788"/>
                <a:ext cx="1376431" cy="11377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33" name="Graphic 32" descr="Books with solid fill">
              <a:extLst>
                <a:ext uri="{FF2B5EF4-FFF2-40B4-BE49-F238E27FC236}">
                  <a16:creationId xmlns:a16="http://schemas.microsoft.com/office/drawing/2014/main" id="{656EA81C-9DBC-D206-7536-8699FDF4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67342" y="469775"/>
              <a:ext cx="809626" cy="71066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F98C224-84A6-6420-F216-8BDDD37008A3}"/>
              </a:ext>
            </a:extLst>
          </p:cNvPr>
          <p:cNvGrpSpPr/>
          <p:nvPr/>
        </p:nvGrpSpPr>
        <p:grpSpPr>
          <a:xfrm>
            <a:off x="2957887" y="2812622"/>
            <a:ext cx="3947381" cy="3914321"/>
            <a:chOff x="2031603" y="3164788"/>
            <a:chExt cx="4115096" cy="41183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1D1DD9-7CBA-72AC-4967-0D8ABEA2F14E}"/>
                </a:ext>
              </a:extLst>
            </p:cNvPr>
            <p:cNvGrpSpPr/>
            <p:nvPr/>
          </p:nvGrpSpPr>
          <p:grpSpPr>
            <a:xfrm>
              <a:off x="3159239" y="3695462"/>
              <a:ext cx="2987460" cy="2635329"/>
              <a:chOff x="7383234" y="957994"/>
              <a:chExt cx="2987460" cy="2635329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D59DDB0-B415-208F-6A58-EC29A7656C31}"/>
                  </a:ext>
                </a:extLst>
              </p:cNvPr>
              <p:cNvSpPr/>
              <p:nvPr/>
            </p:nvSpPr>
            <p:spPr>
              <a:xfrm>
                <a:off x="7383234" y="957994"/>
                <a:ext cx="2801573" cy="263532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26D46D-F2E1-5981-D5BC-3044156DA1CA}"/>
                  </a:ext>
                </a:extLst>
              </p:cNvPr>
              <p:cNvSpPr txBox="1"/>
              <p:nvPr/>
            </p:nvSpPr>
            <p:spPr>
              <a:xfrm>
                <a:off x="8236161" y="1238134"/>
                <a:ext cx="2134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ln>
                      <a:solidFill>
                        <a:schemeClr val="tx1"/>
                      </a:solidFill>
                    </a:ln>
                    <a:gradFill>
                      <a:gsLst>
                        <a:gs pos="20000">
                          <a:schemeClr val="bg1">
                            <a:lumMod val="6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rgbClr val="317659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Trust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E3D390-823B-2DAE-CC32-BB3FB35E4778}"/>
                  </a:ext>
                </a:extLst>
              </p:cNvPr>
              <p:cNvSpPr txBox="1"/>
              <p:nvPr/>
            </p:nvSpPr>
            <p:spPr>
              <a:xfrm>
                <a:off x="7806549" y="1975313"/>
                <a:ext cx="2441032" cy="1230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Social engineers often impersonate trusted sources (friends, family, or known institutions) to lower a victim’s guard</a:t>
                </a:r>
                <a:endParaRPr lang="en-IN" sz="1400" b="1" i="1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1B3FF67-2F14-16F1-3C7A-2FD0CCEC8E87}"/>
                </a:ext>
              </a:extLst>
            </p:cNvPr>
            <p:cNvGrpSpPr/>
            <p:nvPr/>
          </p:nvGrpSpPr>
          <p:grpSpPr>
            <a:xfrm>
              <a:off x="2096486" y="3164788"/>
              <a:ext cx="1625388" cy="1445549"/>
              <a:chOff x="2096486" y="3164788"/>
              <a:chExt cx="1625388" cy="1445549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7D09BBF-9DA4-939E-790D-1651DE8D5F90}"/>
                  </a:ext>
                </a:extLst>
              </p:cNvPr>
              <p:cNvSpPr/>
              <p:nvPr/>
            </p:nvSpPr>
            <p:spPr>
              <a:xfrm>
                <a:off x="2096486" y="3164788"/>
                <a:ext cx="1625388" cy="144554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40" name="Graphic 39" descr="Man and woman with solid fill">
                <a:extLst>
                  <a:ext uri="{FF2B5EF4-FFF2-40B4-BE49-F238E27FC236}">
                    <a16:creationId xmlns:a16="http://schemas.microsoft.com/office/drawing/2014/main" id="{72FE5AD2-CAE4-1756-3AAB-7A03BED01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71087" y="345219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296E818-A413-EAA9-CB11-9A5117A602E6}"/>
                </a:ext>
              </a:extLst>
            </p:cNvPr>
            <p:cNvGrpSpPr/>
            <p:nvPr/>
          </p:nvGrpSpPr>
          <p:grpSpPr>
            <a:xfrm>
              <a:off x="2031603" y="5489556"/>
              <a:ext cx="1803135" cy="1793617"/>
              <a:chOff x="2060933" y="61185"/>
              <a:chExt cx="1803135" cy="179361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A43C832-A957-25F0-13D6-FBA7CCBE15F6}"/>
                  </a:ext>
                </a:extLst>
              </p:cNvPr>
              <p:cNvSpPr/>
              <p:nvPr/>
            </p:nvSpPr>
            <p:spPr>
              <a:xfrm>
                <a:off x="2060933" y="61185"/>
                <a:ext cx="1803135" cy="1793617"/>
              </a:xfrm>
              <a:prstGeom prst="ellipse">
                <a:avLst/>
              </a:prstGeom>
              <a:solidFill>
                <a:srgbClr val="F2F2F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7CC255-D619-FFC8-696C-E5667F9E2260}"/>
                  </a:ext>
                </a:extLst>
              </p:cNvPr>
              <p:cNvSpPr/>
              <p:nvPr/>
            </p:nvSpPr>
            <p:spPr>
              <a:xfrm>
                <a:off x="2200964" y="201074"/>
                <a:ext cx="1523074" cy="1513837"/>
              </a:xfrm>
              <a:prstGeom prst="ellipse">
                <a:avLst/>
              </a:prstGeom>
              <a:gradFill flip="none" rotWithShape="1">
                <a:gsLst>
                  <a:gs pos="21000">
                    <a:schemeClr val="accent1">
                      <a:lumMod val="60000"/>
                      <a:lumOff val="40000"/>
                    </a:schemeClr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2A900E-7757-F1E7-80FB-B2D65F901A43}"/>
                  </a:ext>
                </a:extLst>
              </p:cNvPr>
              <p:cNvSpPr txBox="1"/>
              <p:nvPr/>
            </p:nvSpPr>
            <p:spPr>
              <a:xfrm>
                <a:off x="2606338" y="419661"/>
                <a:ext cx="104536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600" b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A2A187-4039-FBEF-3BB1-F0850AB6C4C8}"/>
              </a:ext>
            </a:extLst>
          </p:cNvPr>
          <p:cNvGrpSpPr/>
          <p:nvPr/>
        </p:nvGrpSpPr>
        <p:grpSpPr>
          <a:xfrm>
            <a:off x="6532614" y="3691809"/>
            <a:ext cx="3975301" cy="3124246"/>
            <a:chOff x="6532614" y="3691809"/>
            <a:chExt cx="3975301" cy="312424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CD5D48-3D2C-081C-1FD8-947AF34B1F66}"/>
                </a:ext>
              </a:extLst>
            </p:cNvPr>
            <p:cNvGrpSpPr/>
            <p:nvPr/>
          </p:nvGrpSpPr>
          <p:grpSpPr>
            <a:xfrm>
              <a:off x="7260423" y="3691809"/>
              <a:ext cx="2779613" cy="2362639"/>
              <a:chOff x="7383234" y="957994"/>
              <a:chExt cx="2890977" cy="263532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B492E5A-8DF1-8920-3A19-89442DBF0E6E}"/>
                  </a:ext>
                </a:extLst>
              </p:cNvPr>
              <p:cNvSpPr/>
              <p:nvPr/>
            </p:nvSpPr>
            <p:spPr>
              <a:xfrm>
                <a:off x="7383234" y="957994"/>
                <a:ext cx="2801573" cy="263532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8021F6-65F8-52DC-6916-73A5F09931C8}"/>
                  </a:ext>
                </a:extLst>
              </p:cNvPr>
              <p:cNvSpPr txBox="1"/>
              <p:nvPr/>
            </p:nvSpPr>
            <p:spPr>
              <a:xfrm>
                <a:off x="7896410" y="1176343"/>
                <a:ext cx="2134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ln>
                      <a:solidFill>
                        <a:schemeClr val="tx1"/>
                      </a:solidFill>
                    </a:ln>
                    <a:gradFill>
                      <a:gsLst>
                        <a:gs pos="20000">
                          <a:schemeClr val="bg1">
                            <a:lumMod val="6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rgbClr val="317659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Fear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85DA62-F668-96DF-9BCD-04CFE64C441B}"/>
                  </a:ext>
                </a:extLst>
              </p:cNvPr>
              <p:cNvSpPr txBox="1"/>
              <p:nvPr/>
            </p:nvSpPr>
            <p:spPr>
              <a:xfrm>
                <a:off x="7593839" y="1778398"/>
                <a:ext cx="26803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Messages designed to scare you (e.g., “Your bank account has been hacked!”) are commonly used to manipulate people into quick, careless actions</a:t>
                </a:r>
                <a:endParaRPr lang="en-IN" sz="1400" b="1" i="1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32827D0-37E9-0E02-B04E-E2465DE5B79E}"/>
                </a:ext>
              </a:extLst>
            </p:cNvPr>
            <p:cNvGrpSpPr/>
            <p:nvPr/>
          </p:nvGrpSpPr>
          <p:grpSpPr>
            <a:xfrm>
              <a:off x="9000336" y="5395213"/>
              <a:ext cx="1507579" cy="1420842"/>
              <a:chOff x="8523716" y="5577736"/>
              <a:chExt cx="1803135" cy="179361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E359655-CDA0-EA4C-304D-C0B5E93C6115}"/>
                  </a:ext>
                </a:extLst>
              </p:cNvPr>
              <p:cNvSpPr/>
              <p:nvPr/>
            </p:nvSpPr>
            <p:spPr>
              <a:xfrm>
                <a:off x="8523716" y="5577736"/>
                <a:ext cx="1803135" cy="1793617"/>
              </a:xfrm>
              <a:prstGeom prst="ellipse">
                <a:avLst/>
              </a:prstGeom>
              <a:solidFill>
                <a:srgbClr val="F2F2F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8E14347-BD7E-9FB7-F69A-60A2F06D317C}"/>
                  </a:ext>
                </a:extLst>
              </p:cNvPr>
              <p:cNvSpPr/>
              <p:nvPr/>
            </p:nvSpPr>
            <p:spPr>
              <a:xfrm>
                <a:off x="8663747" y="5717625"/>
                <a:ext cx="1523074" cy="1513837"/>
              </a:xfrm>
              <a:prstGeom prst="ellipse">
                <a:avLst/>
              </a:prstGeom>
              <a:gradFill flip="none" rotWithShape="1">
                <a:gsLst>
                  <a:gs pos="21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E5B0FA-02C0-879B-DBE1-C05828835584}"/>
                  </a:ext>
                </a:extLst>
              </p:cNvPr>
              <p:cNvSpPr txBox="1"/>
              <p:nvPr/>
            </p:nvSpPr>
            <p:spPr>
              <a:xfrm>
                <a:off x="9015406" y="5758488"/>
                <a:ext cx="1045366" cy="102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b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9A77E43-659A-7485-3601-C365BC5CA202}"/>
                </a:ext>
              </a:extLst>
            </p:cNvPr>
            <p:cNvGrpSpPr/>
            <p:nvPr/>
          </p:nvGrpSpPr>
          <p:grpSpPr>
            <a:xfrm>
              <a:off x="6532614" y="5537752"/>
              <a:ext cx="1376431" cy="1179707"/>
              <a:chOff x="6070674" y="5608016"/>
              <a:chExt cx="1625388" cy="1445549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5D9D68F-F49B-DC5F-09DD-E2FD1423F478}"/>
                  </a:ext>
                </a:extLst>
              </p:cNvPr>
              <p:cNvSpPr/>
              <p:nvPr/>
            </p:nvSpPr>
            <p:spPr>
              <a:xfrm>
                <a:off x="6070674" y="5608016"/>
                <a:ext cx="1625388" cy="144554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44" name="Graphic 43" descr="Confused person with solid fill">
                <a:extLst>
                  <a:ext uri="{FF2B5EF4-FFF2-40B4-BE49-F238E27FC236}">
                    <a16:creationId xmlns:a16="http://schemas.microsoft.com/office/drawing/2014/main" id="{665A23AE-ECCE-12DF-064A-39A93FFAC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18568" y="5873590"/>
                <a:ext cx="842944" cy="842944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0D2F9D6-C89B-4A3C-B6F1-A29B549CB9EA}"/>
              </a:ext>
            </a:extLst>
          </p:cNvPr>
          <p:cNvGrpSpPr/>
          <p:nvPr/>
        </p:nvGrpSpPr>
        <p:grpSpPr>
          <a:xfrm>
            <a:off x="7207802" y="509792"/>
            <a:ext cx="3369013" cy="3676546"/>
            <a:chOff x="7207802" y="509792"/>
            <a:chExt cx="3369013" cy="367654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849FD7C-08AF-7769-6CAC-2CA9C7356244}"/>
                </a:ext>
              </a:extLst>
            </p:cNvPr>
            <p:cNvGrpSpPr/>
            <p:nvPr/>
          </p:nvGrpSpPr>
          <p:grpSpPr>
            <a:xfrm>
              <a:off x="7207802" y="509792"/>
              <a:ext cx="3369013" cy="3660257"/>
              <a:chOff x="7233709" y="659247"/>
              <a:chExt cx="3369013" cy="36602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B5C96A8-CF5C-58F1-DD84-2956107CD646}"/>
                  </a:ext>
                </a:extLst>
              </p:cNvPr>
              <p:cNvGrpSpPr/>
              <p:nvPr/>
            </p:nvGrpSpPr>
            <p:grpSpPr>
              <a:xfrm>
                <a:off x="7233709" y="1284501"/>
                <a:ext cx="2567156" cy="2362639"/>
                <a:chOff x="7383234" y="957994"/>
                <a:chExt cx="2801573" cy="263532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63F56534-DD6D-A265-6522-C0C4C3729343}"/>
                    </a:ext>
                  </a:extLst>
                </p:cNvPr>
                <p:cNvSpPr/>
                <p:nvPr/>
              </p:nvSpPr>
              <p:spPr>
                <a:xfrm>
                  <a:off x="7383234" y="957994"/>
                  <a:ext cx="2801573" cy="2635329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88000">
                      <a:schemeClr val="bg1">
                        <a:lumMod val="75000"/>
                      </a:schemeClr>
                    </a:gs>
                    <a:gs pos="99000">
                      <a:srgbClr val="2A433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8B4D4BE-84CD-0881-9DBB-31CA388638A9}"/>
                    </a:ext>
                  </a:extLst>
                </p:cNvPr>
                <p:cNvSpPr txBox="1"/>
                <p:nvPr/>
              </p:nvSpPr>
              <p:spPr>
                <a:xfrm>
                  <a:off x="7595288" y="1427839"/>
                  <a:ext cx="2134533" cy="5546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>
                      <a:ln>
                        <a:solidFill>
                          <a:schemeClr val="tx1"/>
                        </a:solidFill>
                      </a:ln>
                      <a:gradFill>
                        <a:gsLst>
                          <a:gs pos="20000">
                            <a:schemeClr val="bg1">
                              <a:lumMod val="65000"/>
                            </a:schemeClr>
                          </a:gs>
                          <a:gs pos="0">
                            <a:schemeClr val="tx1">
                              <a:lumMod val="85000"/>
                              <a:lumOff val="15000"/>
                            </a:schemeClr>
                          </a:gs>
                          <a:gs pos="100000">
                            <a:srgbClr val="317659"/>
                          </a:gs>
                        </a:gsLst>
                        <a:path path="circle">
                          <a:fillToRect l="100000" t="100000"/>
                        </a:path>
                      </a:gradFill>
                    </a:rPr>
                    <a:t>Urgency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DA0585-2C83-A61D-0583-78EABA3B34B9}"/>
                    </a:ext>
                  </a:extLst>
                </p:cNvPr>
                <p:cNvSpPr txBox="1"/>
                <p:nvPr/>
              </p:nvSpPr>
              <p:spPr>
                <a:xfrm>
                  <a:off x="7504435" y="2020384"/>
                  <a:ext cx="2680372" cy="1239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i="1" dirty="0"/>
                    <a:t>Attackers often create a sense of urgency (e.g., “Your account will be deactivated unless you act now!”) to force people to act without thinking.</a:t>
                  </a:r>
                  <a:endParaRPr lang="en-IN" sz="1400" b="1" i="1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5068BCA-4ED6-D901-385C-3C8A01892694}"/>
                  </a:ext>
                </a:extLst>
              </p:cNvPr>
              <p:cNvGrpSpPr/>
              <p:nvPr/>
            </p:nvGrpSpPr>
            <p:grpSpPr>
              <a:xfrm>
                <a:off x="8950461" y="659247"/>
                <a:ext cx="1652261" cy="1608023"/>
                <a:chOff x="9256750" y="260575"/>
                <a:chExt cx="1803135" cy="1793617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CE34AAB4-2986-743D-B68F-7A9FD094853A}"/>
                    </a:ext>
                  </a:extLst>
                </p:cNvPr>
                <p:cNvSpPr/>
                <p:nvPr/>
              </p:nvSpPr>
              <p:spPr>
                <a:xfrm>
                  <a:off x="9256750" y="260575"/>
                  <a:ext cx="1803135" cy="1793617"/>
                </a:xfrm>
                <a:prstGeom prst="ellipse">
                  <a:avLst/>
                </a:prstGeom>
                <a:solidFill>
                  <a:srgbClr val="F2F2F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549074F-ABAF-9169-92E8-1880D3C1648B}"/>
                    </a:ext>
                  </a:extLst>
                </p:cNvPr>
                <p:cNvSpPr/>
                <p:nvPr/>
              </p:nvSpPr>
              <p:spPr>
                <a:xfrm>
                  <a:off x="9396781" y="400464"/>
                  <a:ext cx="1523074" cy="1513837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rgbClr val="3027E9"/>
                    </a:gs>
                    <a:gs pos="0">
                      <a:schemeClr val="bg1">
                        <a:lumMod val="95000"/>
                      </a:schemeClr>
                    </a:gs>
                    <a:gs pos="91000">
                      <a:srgbClr val="30AE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063CD8-C5B1-EB4D-A179-F3EC41F963DA}"/>
                    </a:ext>
                  </a:extLst>
                </p:cNvPr>
                <p:cNvSpPr txBox="1"/>
                <p:nvPr/>
              </p:nvSpPr>
              <p:spPr>
                <a:xfrm>
                  <a:off x="9802155" y="619051"/>
                  <a:ext cx="1045366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6600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EA4EF40-2709-A86B-CACC-7600411869A4}"/>
                  </a:ext>
                </a:extLst>
              </p:cNvPr>
              <p:cNvSpPr/>
              <p:nvPr/>
            </p:nvSpPr>
            <p:spPr>
              <a:xfrm>
                <a:off x="8888386" y="3219729"/>
                <a:ext cx="1405470" cy="10997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99000">
                    <a:srgbClr val="2A4339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42" name="Graphic 41" descr="Call center with solid fill">
              <a:extLst>
                <a:ext uri="{FF2B5EF4-FFF2-40B4-BE49-F238E27FC236}">
                  <a16:creationId xmlns:a16="http://schemas.microsoft.com/office/drawing/2014/main" id="{FD2AEDDE-7EAC-0350-0B03-BC76C0C86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29313" y="3393133"/>
              <a:ext cx="810724" cy="793205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23FEB0A-E7A4-997F-7793-E64844E25FF9}"/>
              </a:ext>
            </a:extLst>
          </p:cNvPr>
          <p:cNvSpPr txBox="1"/>
          <p:nvPr/>
        </p:nvSpPr>
        <p:spPr>
          <a:xfrm>
            <a:off x="618853" y="-186176"/>
            <a:ext cx="1207382" cy="607563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vert="wordArtVert" wrap="square" anchor="ctr" anchorCtr="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PSYCHOLOGY TECHNIQUES </a:t>
            </a:r>
          </a:p>
        </p:txBody>
      </p:sp>
    </p:spTree>
    <p:extLst>
      <p:ext uri="{BB962C8B-B14F-4D97-AF65-F5344CB8AC3E}">
        <p14:creationId xmlns:p14="http://schemas.microsoft.com/office/powerpoint/2010/main" val="2246897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029D4B-125C-DAAA-9933-58B21E88E4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307F75"/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B9945-BD62-EF0E-5A47-2429F4CACBA1}"/>
              </a:ext>
            </a:extLst>
          </p:cNvPr>
          <p:cNvSpPr txBox="1"/>
          <p:nvPr/>
        </p:nvSpPr>
        <p:spPr>
          <a:xfrm>
            <a:off x="673100" y="318185"/>
            <a:ext cx="110870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-:-WHY RAISING AWARENESS ABOUT SOCIAL ENGINEERING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25ED8-6036-4AA9-F7B1-E06FFFFA39C1}"/>
              </a:ext>
            </a:extLst>
          </p:cNvPr>
          <p:cNvSpPr txBox="1"/>
          <p:nvPr/>
        </p:nvSpPr>
        <p:spPr>
          <a:xfrm>
            <a:off x="1104900" y="2108200"/>
            <a:ext cx="10299700" cy="5755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Humans are the weakest link in security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While most companies invest heavily in securing their networks and infrastructure, attackers know that a single employee or individual making a mistake can lead to a full-blown breach.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Prevention requires education</a:t>
            </a:r>
            <a:r>
              <a:rPr lang="en-US" sz="2000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By understanding the techniques attackers use, individuals are more likely to recognize and avoid them. If both technical and non-technical audiences are trained to spot social engineering attempts, the chances of falling victim to them are greatly reduced.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Cost-effective defense</a:t>
            </a:r>
            <a:r>
              <a:rPr lang="en-US" dirty="0">
                <a:solidFill>
                  <a:schemeClr val="bg1"/>
                </a:solidFill>
              </a:rPr>
              <a:t>: Educating employees and individuals about social engineering is one of the most cost-effective defenses for organizations and individuals. It prevents the need for costly recovery from breaches.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Reduces the Risk of Insider Threats: </a:t>
            </a:r>
            <a:r>
              <a:rPr lang="en-US" altLang="en-US" dirty="0">
                <a:solidFill>
                  <a:schemeClr val="bg1"/>
                </a:solidFill>
              </a:rPr>
              <a:t>Educating employees and individuals about social engineering helps mitigate insider threats, whether intentional or accidental. Even well-meaning employees can be tricked into handing over sensitive information, but awareness training can help prevent these costly mistakes.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92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4C09F7-97FA-671F-59DA-C9E0C078E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307F75"/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47FE8-C615-AE60-DB4E-91B0648BA686}"/>
              </a:ext>
            </a:extLst>
          </p:cNvPr>
          <p:cNvSpPr txBox="1"/>
          <p:nvPr/>
        </p:nvSpPr>
        <p:spPr>
          <a:xfrm>
            <a:off x="527050" y="359725"/>
            <a:ext cx="11137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-:-HOW TO PROTECT YOURSELF?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723A6-B931-364F-E7B9-0A404D81CAFA}"/>
              </a:ext>
            </a:extLst>
          </p:cNvPr>
          <p:cNvSpPr txBox="1"/>
          <p:nvPr/>
        </p:nvSpPr>
        <p:spPr>
          <a:xfrm>
            <a:off x="2449962" y="1348507"/>
            <a:ext cx="855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Verify Suspicious Requests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Enable Multi-Factor Authentication (MFA)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Limit Information Sharing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chemeClr val="bg1"/>
                </a:solidFill>
              </a:rPr>
              <a:t>Be Skeptical of Urgency: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BE SKEPTICAL OF URGENCY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Regular Training and Awareness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0460C-0A4E-ECBB-2804-F3A61BA55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3"/>
          <a:stretch/>
        </p:blipFill>
        <p:spPr>
          <a:xfrm>
            <a:off x="2449962" y="3264516"/>
            <a:ext cx="6441173" cy="2786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1099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C8DEFE-6DE5-E7D2-DEB5-98B9A6EB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1" y="2411639"/>
            <a:ext cx="10515600" cy="1325563"/>
          </a:xfrm>
        </p:spPr>
        <p:txBody>
          <a:bodyPr>
            <a:noAutofit/>
          </a:bodyPr>
          <a:lstStyle/>
          <a:p>
            <a:r>
              <a:rPr lang="en-IN" sz="12000" dirty="0">
                <a:effectLst>
                  <a:glow rad="127000">
                    <a:srgbClr val="FF0000"/>
                  </a:glow>
                </a:effectLst>
              </a:rPr>
              <a:t>CASE</a:t>
            </a:r>
            <a:r>
              <a:rPr lang="en-IN" sz="120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</a:rPr>
              <a:t> </a:t>
            </a:r>
            <a:r>
              <a:rPr lang="en-IN" sz="12000" dirty="0">
                <a:effectLst>
                  <a:glow rad="127000">
                    <a:srgbClr val="FF0000"/>
                  </a:glow>
                </a:effectLst>
              </a:rPr>
              <a:t>STUDIES</a:t>
            </a:r>
          </a:p>
        </p:txBody>
      </p:sp>
    </p:spTree>
    <p:extLst>
      <p:ext uri="{BB962C8B-B14F-4D97-AF65-F5344CB8AC3E}">
        <p14:creationId xmlns:p14="http://schemas.microsoft.com/office/powerpoint/2010/main" val="92914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5698" y="359230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915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211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86092" y="-16678746"/>
            <a:ext cx="1700463" cy="2379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1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2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3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4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5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6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7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8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9</a:t>
            </a:r>
          </a:p>
          <a:p>
            <a:r>
              <a:rPr lang="en-US" sz="14000" dirty="0">
                <a:solidFill>
                  <a:schemeClr val="bg1"/>
                </a:solidFill>
                <a:effectLst>
                  <a:glow rad="127000">
                    <a:srgbClr val="FF0000">
                      <a:alpha val="42000"/>
                    </a:srgbClr>
                  </a:glow>
                </a:effectLst>
              </a:rPr>
              <a:t>0</a:t>
            </a:r>
          </a:p>
          <a:p>
            <a:endParaRPr lang="en-US" sz="14000" dirty="0">
              <a:solidFill>
                <a:schemeClr val="bg1"/>
              </a:solidFill>
            </a:endParaRPr>
          </a:p>
        </p:txBody>
      </p:sp>
      <p:sp useBgFill="1">
        <p:nvSpPr>
          <p:cNvPr id="28" name="Rectangle 27"/>
          <p:cNvSpPr/>
          <p:nvPr/>
        </p:nvSpPr>
        <p:spPr>
          <a:xfrm>
            <a:off x="0" y="0"/>
            <a:ext cx="12192000" cy="2775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 useBgFill="1">
        <p:nvSpPr>
          <p:cNvPr id="29" name="Rectangle 28"/>
          <p:cNvSpPr/>
          <p:nvPr/>
        </p:nvSpPr>
        <p:spPr>
          <a:xfrm>
            <a:off x="0" y="4506683"/>
            <a:ext cx="12192000" cy="23513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302" y="4652309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 2000,a disgruntled employee attacked a sewage control system in Queensland,Australia,causing flooding within a million liters of sewage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4C0E0-6662-FEF5-5BBA-06D38835959F}"/>
              </a:ext>
            </a:extLst>
          </p:cNvPr>
          <p:cNvSpPr txBox="1"/>
          <p:nvPr/>
        </p:nvSpPr>
        <p:spPr>
          <a:xfrm>
            <a:off x="1593464" y="652199"/>
            <a:ext cx="86572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Sewage Control System Attack</a:t>
            </a:r>
          </a:p>
          <a:p>
            <a:pPr algn="ctr"/>
            <a:endParaRPr lang="en-US" sz="6600" b="1" dirty="0">
              <a:ln w="9525">
                <a:solidFill>
                  <a:schemeClr val="bg1"/>
                </a:solidFill>
                <a:prstDash val="solid"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489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642</Words>
  <Application>Microsoft Office PowerPoint</Application>
  <PresentationFormat>Widescreen</PresentationFormat>
  <Paragraphs>185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saroj poddar</dc:creator>
  <cp:lastModifiedBy>aryantmr55@gmail.com</cp:lastModifiedBy>
  <cp:revision>19</cp:revision>
  <dcterms:created xsi:type="dcterms:W3CDTF">2024-10-01T10:30:07Z</dcterms:created>
  <dcterms:modified xsi:type="dcterms:W3CDTF">2024-10-05T18:59:34Z</dcterms:modified>
</cp:coreProperties>
</file>